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332" r:id="rId3"/>
    <p:sldId id="313" r:id="rId4"/>
    <p:sldId id="314" r:id="rId5"/>
    <p:sldId id="315" r:id="rId6"/>
    <p:sldId id="333" r:id="rId7"/>
    <p:sldId id="316" r:id="rId8"/>
    <p:sldId id="317" r:id="rId9"/>
    <p:sldId id="318" r:id="rId10"/>
    <p:sldId id="319" r:id="rId11"/>
    <p:sldId id="321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4" r:id="rId22"/>
    <p:sldId id="335" r:id="rId23"/>
    <p:sldId id="336" r:id="rId24"/>
    <p:sldId id="337" r:id="rId25"/>
    <p:sldId id="339" r:id="rId26"/>
    <p:sldId id="338" r:id="rId27"/>
    <p:sldId id="340" r:id="rId28"/>
    <p:sldId id="341" r:id="rId29"/>
    <p:sldId id="342" r:id="rId30"/>
    <p:sldId id="343" r:id="rId31"/>
    <p:sldId id="344" r:id="rId32"/>
    <p:sldId id="262" r:id="rId33"/>
    <p:sldId id="322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4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39" autoAdjust="0"/>
    <p:restoredTop sz="94925"/>
  </p:normalViewPr>
  <p:slideViewPr>
    <p:cSldViewPr snapToGrid="0">
      <p:cViewPr>
        <p:scale>
          <a:sx n="96" d="100"/>
          <a:sy n="96" d="100"/>
        </p:scale>
        <p:origin x="296" y="-1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484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2143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276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06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320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185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0063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678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942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7337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596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9183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3462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6233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594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7260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1899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5534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4650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8422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6308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05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276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304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959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22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67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0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506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cn.vuejs.org/v2/guide/installation.html" TargetMode="External"/><Relationship Id="rId5" Type="http://schemas.openxmlformats.org/officeDocument/2006/relationships/hyperlink" Target="https://github.com/vuejs/vuex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cn.vuejs.org/v2/guide/installation.html" TargetMode="External"/><Relationship Id="rId5" Type="http://schemas.openxmlformats.org/officeDocument/2006/relationships/hyperlink" Target="https://github.com/vuejs/vue-cli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www.zhihu.com/question/48759748/answer/112823337?from=profile_answer_card" TargetMode="External"/><Relationship Id="rId5" Type="http://schemas.openxmlformats.org/officeDocument/2006/relationships/image" Target="../media/image41.png"/><Relationship Id="rId6" Type="http://schemas.openxmlformats.org/officeDocument/2006/relationships/image" Target="../media/image42.png"/><Relationship Id="rId7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router.vuejs.org/zh-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kau-ui-kit-1副本"/>
          <p:cNvPicPr>
            <a:picLocks noChangeAspect="1"/>
          </p:cNvPicPr>
          <p:nvPr/>
        </p:nvPicPr>
        <p:blipFill>
          <a:blip r:embed="rId3"/>
          <a:srcRect t="3757" b="20427"/>
          <a:stretch>
            <a:fillRect/>
          </a:stretch>
        </p:blipFill>
        <p:spPr>
          <a:xfrm>
            <a:off x="1067435" y="-168910"/>
            <a:ext cx="10057765" cy="7124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55880" y="-19050"/>
            <a:ext cx="560705" cy="6878320"/>
          </a:xfrm>
          <a:prstGeom prst="rect">
            <a:avLst/>
          </a:prstGeom>
          <a:solidFill>
            <a:srgbClr val="3334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628120" y="-35560"/>
            <a:ext cx="560705" cy="6878320"/>
          </a:xfrm>
          <a:prstGeom prst="rect">
            <a:avLst/>
          </a:prstGeom>
          <a:solidFill>
            <a:srgbClr val="3334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46892" y="3584742"/>
            <a:ext cx="3498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4800" b="1" dirty="0">
              <a:solidFill>
                <a:schemeClr val="bg1"/>
              </a:solidFill>
              <a:latin typeface="黑体" charset="0"/>
              <a:ea typeface="黑体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07317" y="4928246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b="1" dirty="0" smtClean="0">
                <a:latin typeface="STXingkai" charset="-122"/>
                <a:ea typeface="STXingkai" charset="-122"/>
                <a:cs typeface="STXingkai" charset="-122"/>
              </a:rPr>
              <a:t>谢成</a:t>
            </a:r>
            <a:endParaRPr kumimoji="1" lang="zh-CN" altLang="en-US" sz="3200" b="1" dirty="0">
              <a:latin typeface="STXingkai" charset="-122"/>
              <a:ea typeface="STXingkai" charset="-122"/>
              <a:cs typeface="STXingkai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784" y="3270034"/>
            <a:ext cx="1515065" cy="1515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子路由</a:t>
            </a:r>
            <a:r>
              <a:rPr lang="zh-CN" altLang="en-US" sz="3200" b="1" dirty="0"/>
              <a:t>（</a:t>
            </a:r>
            <a:r>
              <a:rPr lang="en-US" altLang="zh-CN" sz="3200" b="1" dirty="0" smtClean="0"/>
              <a:t>2</a:t>
            </a:r>
            <a:r>
              <a:rPr lang="zh-CN" altLang="en-US" sz="3200" b="1" dirty="0"/>
              <a:t>）</a:t>
            </a:r>
            <a:endParaRPr lang="en-US" altLang="zh-CN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779" y="2067544"/>
            <a:ext cx="5710989" cy="4608321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45465" y="1035008"/>
            <a:ext cx="10852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zh-CN" altLang="en-US" sz="2400" b="1" dirty="0" smtClean="0"/>
              <a:t>新建</a:t>
            </a:r>
            <a:r>
              <a:rPr lang="en-US" altLang="zh-CN" sz="2400" b="1" dirty="0" smtClean="0"/>
              <a:t>Test1.vue </a:t>
            </a:r>
            <a:r>
              <a:rPr lang="zh-CN" altLang="en-US" sz="2400" b="1" dirty="0" smtClean="0"/>
              <a:t>和 </a:t>
            </a:r>
            <a:r>
              <a:rPr lang="en-US" altLang="zh-CN" sz="2400" b="1" dirty="0" smtClean="0"/>
              <a:t>Test2.vue</a:t>
            </a:r>
          </a:p>
          <a:p>
            <a:pPr marL="457200" indent="-457200">
              <a:buFont typeface="+mj-ea"/>
              <a:buAutoNum type="circleNumDbPlain" startAt="3"/>
            </a:pPr>
            <a:r>
              <a:rPr lang="en-US" altLang="zh-CN" sz="2400" b="1" dirty="0" err="1"/>
              <a:t>i</a:t>
            </a:r>
            <a:r>
              <a:rPr lang="en-US" altLang="zh-CN" sz="2400" b="1" dirty="0" err="1" smtClean="0"/>
              <a:t>ndex.js</a:t>
            </a:r>
            <a:r>
              <a:rPr lang="zh-CN" altLang="en-US" sz="2400" b="1" dirty="0" smtClean="0"/>
              <a:t>中配置子路由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335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参数传递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" y="1155857"/>
            <a:ext cx="11912600" cy="158560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336" y="3530292"/>
            <a:ext cx="119126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4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利用</a:t>
            </a:r>
            <a:r>
              <a:rPr lang="en-US" altLang="zh-CN" sz="3200" b="1" dirty="0" smtClean="0"/>
              <a:t>URL</a:t>
            </a:r>
            <a:r>
              <a:rPr lang="zh-CN" altLang="en-US" sz="3200" b="1" dirty="0" smtClean="0"/>
              <a:t>传参</a:t>
            </a:r>
            <a:endParaRPr lang="en-US" altLang="zh-CN" sz="32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545465" y="906672"/>
            <a:ext cx="10852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l"/>
            </a:pPr>
            <a:r>
              <a:rPr lang="zh-CN" altLang="en-US" sz="2400" b="1" dirty="0" smtClean="0"/>
              <a:t>创建</a:t>
            </a:r>
            <a:r>
              <a:rPr lang="en-US" altLang="zh-CN" sz="2400" b="1" dirty="0" err="1" smtClean="0"/>
              <a:t>TestUrl.vue</a:t>
            </a:r>
            <a:r>
              <a:rPr lang="zh-CN" altLang="en-US" sz="2400" b="1" dirty="0" smtClean="0"/>
              <a:t> 并在</a:t>
            </a:r>
            <a:r>
              <a:rPr lang="en-US" altLang="zh-CN" sz="2400" b="1" dirty="0" err="1" smtClean="0"/>
              <a:t>index.js</a:t>
            </a:r>
            <a:r>
              <a:rPr lang="zh-CN" altLang="en-US" sz="2400" b="1" dirty="0" smtClean="0"/>
              <a:t>中引入</a:t>
            </a:r>
            <a:endParaRPr lang="zh-CN" altLang="en-US" sz="2400" b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4105" y="1496673"/>
            <a:ext cx="6592470" cy="21082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9071" y="4003468"/>
            <a:ext cx="9004300" cy="26035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496672"/>
            <a:ext cx="5245767" cy="197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重定向</a:t>
            </a:r>
            <a:endParaRPr lang="en-US" altLang="zh-CN" sz="32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692" y="867410"/>
            <a:ext cx="4724400" cy="3149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6692" y="4569460"/>
            <a:ext cx="84963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重定向带参数</a:t>
            </a:r>
            <a:endParaRPr lang="en-US" altLang="zh-CN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465" y="1150687"/>
            <a:ext cx="9499600" cy="23749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465" y="4102768"/>
            <a:ext cx="108966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5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a</a:t>
            </a:r>
            <a:r>
              <a:rPr lang="en-US" altLang="zh-CN" sz="3200" b="1" dirty="0" smtClean="0"/>
              <a:t>lias</a:t>
            </a:r>
            <a:r>
              <a:rPr lang="zh-CN" altLang="en-US" sz="3200" b="1" dirty="0" smtClean="0"/>
              <a:t>别名</a:t>
            </a:r>
            <a:endParaRPr lang="en-US" altLang="zh-CN" sz="32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68" y="1064126"/>
            <a:ext cx="4826000" cy="23749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68" y="3635742"/>
            <a:ext cx="8191500" cy="1282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9168" y="5362832"/>
            <a:ext cx="9816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en-US" altLang="zh-CN" sz="2400" b="1" dirty="0"/>
              <a:t>redirect</a:t>
            </a:r>
            <a:r>
              <a:rPr lang="zh-CN" altLang="en-US" sz="2400" b="1" dirty="0"/>
              <a:t>：仔细观察</a:t>
            </a:r>
            <a:r>
              <a:rPr lang="en-US" altLang="zh-CN" sz="2400" b="1" dirty="0"/>
              <a:t>URL</a:t>
            </a:r>
            <a:r>
              <a:rPr lang="zh-CN" altLang="en-US" sz="2400" b="1" dirty="0"/>
              <a:t>，</a:t>
            </a:r>
            <a:r>
              <a:rPr lang="en-US" altLang="zh-CN" sz="2400" b="1" dirty="0"/>
              <a:t>redirect</a:t>
            </a:r>
            <a:r>
              <a:rPr lang="zh-CN" altLang="en-US" sz="2400" b="1" dirty="0"/>
              <a:t>是直接改变了</a:t>
            </a:r>
            <a:r>
              <a:rPr lang="en-US" altLang="zh-CN" sz="2400" b="1" dirty="0" err="1"/>
              <a:t>url</a:t>
            </a:r>
            <a:r>
              <a:rPr lang="zh-CN" altLang="en-US" sz="2400" b="1" dirty="0"/>
              <a:t>的值，把</a:t>
            </a:r>
            <a:r>
              <a:rPr lang="en-US" altLang="zh-CN" sz="2400" b="1" dirty="0" err="1"/>
              <a:t>url</a:t>
            </a:r>
            <a:r>
              <a:rPr lang="zh-CN" altLang="en-US" sz="2400" b="1" dirty="0"/>
              <a:t>变成了真实的</a:t>
            </a:r>
            <a:r>
              <a:rPr lang="en-US" altLang="zh-CN" sz="2400" b="1" dirty="0"/>
              <a:t>path</a:t>
            </a:r>
            <a:r>
              <a:rPr lang="zh-CN" altLang="en-US" sz="2400" b="1" dirty="0"/>
              <a:t>路径。</a:t>
            </a:r>
          </a:p>
          <a:p>
            <a:pPr marL="285750" indent="-285750">
              <a:buFont typeface="Wingdings" charset="2"/>
              <a:buChar char="l"/>
            </a:pPr>
            <a:r>
              <a:rPr lang="en-US" altLang="zh-CN" sz="2400" b="1" dirty="0"/>
              <a:t>alias</a:t>
            </a:r>
            <a:r>
              <a:rPr lang="zh-CN" altLang="en-US" sz="2400" b="1" dirty="0"/>
              <a:t>：</a:t>
            </a:r>
            <a:r>
              <a:rPr lang="en-US" altLang="zh-CN" sz="2400" b="1" dirty="0"/>
              <a:t>URL</a:t>
            </a:r>
            <a:r>
              <a:rPr lang="zh-CN" altLang="en-US" sz="2400" b="1" dirty="0"/>
              <a:t>路径没有别改变，这种情况更友好，让用户知道自己访问的路径，只是改变了</a:t>
            </a:r>
            <a:r>
              <a:rPr lang="en-US" altLang="zh-CN" sz="2400" b="1" dirty="0"/>
              <a:t>&lt;router-view&gt;</a:t>
            </a:r>
            <a:r>
              <a:rPr lang="zh-CN" altLang="en-US" sz="2400" b="1" dirty="0"/>
              <a:t>中的内容。</a:t>
            </a: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027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路由过度动画</a:t>
            </a:r>
            <a:endParaRPr lang="en-US" altLang="zh-CN" sz="32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540441" y="956772"/>
            <a:ext cx="108520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lang="en-US" altLang="zh-CN" sz="2000" b="1" dirty="0"/>
              <a:t>fade-enter:</a:t>
            </a:r>
            <a:r>
              <a:rPr lang="zh-CN" altLang="en-US" sz="2000" b="1" dirty="0"/>
              <a:t>进入过渡的开始状态，元素被插入时生效，只应用一帧后立刻删除。</a:t>
            </a:r>
          </a:p>
          <a:p>
            <a:pPr marL="342900" indent="-342900">
              <a:buFont typeface="Wingdings" charset="2"/>
              <a:buChar char="l"/>
            </a:pPr>
            <a:r>
              <a:rPr lang="en-US" altLang="zh-CN" sz="2000" b="1" dirty="0"/>
              <a:t>fade-enter-active:</a:t>
            </a:r>
            <a:r>
              <a:rPr lang="zh-CN" altLang="en-US" sz="2000" b="1" dirty="0"/>
              <a:t>进入过渡的结束状态，元素被插入时就生效，在过渡过程完成后移除。</a:t>
            </a:r>
          </a:p>
          <a:p>
            <a:pPr marL="342900" indent="-342900">
              <a:buFont typeface="Wingdings" charset="2"/>
              <a:buChar char="l"/>
            </a:pPr>
            <a:r>
              <a:rPr lang="en-US" altLang="zh-CN" sz="2000" b="1" dirty="0"/>
              <a:t>fade-leave:</a:t>
            </a:r>
            <a:r>
              <a:rPr lang="zh-CN" altLang="en-US" sz="2000" b="1" dirty="0"/>
              <a:t>离开过渡的开始状态，元素被删除时触发，只应用一帧后立刻删除。</a:t>
            </a:r>
          </a:p>
          <a:p>
            <a:pPr marL="342900" indent="-342900">
              <a:buFont typeface="Wingdings" charset="2"/>
              <a:buChar char="l"/>
            </a:pPr>
            <a:r>
              <a:rPr lang="en-US" altLang="zh-CN" sz="2000" b="1" dirty="0"/>
              <a:t>fade-leave-active:</a:t>
            </a:r>
            <a:r>
              <a:rPr lang="zh-CN" altLang="en-US" sz="2000" b="1" dirty="0"/>
              <a:t>离开过渡的结束状态，元素被删除时生效，离开过渡完成后被删除。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621" y="2353382"/>
            <a:ext cx="3621957" cy="450461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41" y="2804026"/>
            <a:ext cx="66040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59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mode  &amp;  404</a:t>
            </a:r>
            <a:endParaRPr lang="en-US" altLang="zh-CN" sz="32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540441" y="956772"/>
            <a:ext cx="108520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lang="en-US" altLang="zh-CN" sz="2800" b="1" dirty="0" smtClean="0"/>
              <a:t>history</a:t>
            </a:r>
            <a:r>
              <a:rPr lang="zh-CN" altLang="en-US" sz="2800" b="1" dirty="0" smtClean="0"/>
              <a:t>去掉</a:t>
            </a:r>
            <a:r>
              <a:rPr lang="en-US" altLang="zh-CN" sz="2800" b="1" dirty="0" smtClean="0"/>
              <a:t>URL</a:t>
            </a:r>
            <a:r>
              <a:rPr lang="zh-CN" altLang="en-US" sz="2800" b="1" dirty="0" smtClean="0"/>
              <a:t>上的井号     </a:t>
            </a:r>
            <a:r>
              <a:rPr lang="en-US" altLang="zh-CN" sz="2800" b="1" dirty="0" smtClean="0"/>
              <a:t> </a:t>
            </a:r>
          </a:p>
          <a:p>
            <a:pPr marL="342900" indent="-342900">
              <a:buFont typeface="Wingdings" charset="2"/>
              <a:buChar char="l"/>
            </a:pPr>
            <a:r>
              <a:rPr lang="zh-CN" altLang="en-US" sz="2800" b="1" dirty="0" smtClean="0"/>
              <a:t>默认值：</a:t>
            </a:r>
            <a:r>
              <a:rPr lang="en-US" altLang="zh-CN" sz="2800" b="1" dirty="0" smtClean="0"/>
              <a:t>hash</a:t>
            </a:r>
            <a:endParaRPr lang="zh-CN" altLang="en-US" sz="28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724" y="867410"/>
            <a:ext cx="5511800" cy="17907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724" y="3249195"/>
            <a:ext cx="5854700" cy="2413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64505" y="3451320"/>
            <a:ext cx="108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lang="zh-CN" altLang="en-US" sz="2800" b="1" dirty="0" smtClean="0"/>
              <a:t>处理</a:t>
            </a:r>
            <a:r>
              <a:rPr lang="en-US" altLang="zh-CN" sz="2800" b="1" dirty="0" smtClean="0"/>
              <a:t>404</a:t>
            </a:r>
            <a:r>
              <a:rPr lang="zh-CN" altLang="en-US" sz="2800" b="1" dirty="0" smtClean="0"/>
              <a:t>  新建</a:t>
            </a:r>
            <a:r>
              <a:rPr lang="en-US" altLang="zh-CN" sz="2800" b="1" dirty="0" err="1" smtClean="0"/>
              <a:t>Error.vue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7158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路由钩子函数（</a:t>
            </a:r>
            <a:r>
              <a:rPr lang="en-US" altLang="zh-CN" sz="3200" b="1" dirty="0" smtClean="0"/>
              <a:t>1</a:t>
            </a:r>
            <a:r>
              <a:rPr lang="zh-CN" altLang="en-US" sz="3200" b="1" dirty="0" smtClean="0"/>
              <a:t>）</a:t>
            </a:r>
            <a:endParaRPr lang="en-US" altLang="zh-CN" sz="32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691882" y="4847407"/>
            <a:ext cx="108520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在</a:t>
            </a:r>
            <a:r>
              <a:rPr lang="en-US" altLang="zh-CN" sz="2800" b="1" dirty="0" err="1" smtClean="0"/>
              <a:t>index.js</a:t>
            </a:r>
            <a:r>
              <a:rPr lang="zh-CN" altLang="en-US" sz="2800" b="1" dirty="0" smtClean="0"/>
              <a:t>配置文件中配置，可以配置</a:t>
            </a:r>
            <a:r>
              <a:rPr lang="en-US" altLang="zh-CN" sz="2800" b="1" dirty="0" err="1" smtClean="0"/>
              <a:t>beforeEnter</a:t>
            </a:r>
            <a:r>
              <a:rPr lang="zh-CN" altLang="en-US" sz="2800" b="1" dirty="0" smtClean="0"/>
              <a:t>钩子</a:t>
            </a:r>
            <a:endParaRPr lang="en-US" altLang="zh-CN" sz="2800" b="1" dirty="0" smtClean="0"/>
          </a:p>
          <a:p>
            <a:r>
              <a:rPr lang="en-US" altLang="zh-CN" sz="2800" b="1" dirty="0" smtClean="0"/>
              <a:t>to</a:t>
            </a:r>
            <a:r>
              <a:rPr lang="zh-CN" altLang="en-US" sz="2800" b="1" dirty="0"/>
              <a:t>：</a:t>
            </a:r>
            <a:r>
              <a:rPr lang="zh-CN" altLang="en-US" sz="2800" b="1" dirty="0" smtClean="0"/>
              <a:t>路由</a:t>
            </a:r>
            <a:r>
              <a:rPr lang="zh-CN" altLang="en-US" sz="2800" b="1" dirty="0"/>
              <a:t>将要跳转的路径信息，信息是包含在对像里边的。</a:t>
            </a:r>
          </a:p>
          <a:p>
            <a:r>
              <a:rPr lang="en-US" altLang="zh-CN" sz="2800" b="1" dirty="0" smtClean="0"/>
              <a:t>from</a:t>
            </a:r>
            <a:r>
              <a:rPr lang="zh-CN" altLang="en-US" sz="2800" b="1" dirty="0" smtClean="0"/>
              <a:t>：路径</a:t>
            </a:r>
            <a:r>
              <a:rPr lang="zh-CN" altLang="en-US" sz="2800" b="1" dirty="0"/>
              <a:t>跳转前的路径信息，也是一个对象的形式。</a:t>
            </a:r>
          </a:p>
          <a:p>
            <a:r>
              <a:rPr lang="en-US" altLang="zh-CN" sz="2800" b="1" dirty="0" smtClean="0"/>
              <a:t>next</a:t>
            </a:r>
            <a:r>
              <a:rPr lang="zh-CN" altLang="en-US" sz="2800" b="1" dirty="0" smtClean="0"/>
              <a:t>：路由</a:t>
            </a:r>
            <a:r>
              <a:rPr lang="zh-CN" altLang="en-US" sz="2800" b="1" dirty="0"/>
              <a:t>的控制参数</a:t>
            </a:r>
            <a:r>
              <a:rPr lang="zh-CN" altLang="en-US" sz="2800" b="1" dirty="0" smtClean="0"/>
              <a:t>，</a:t>
            </a:r>
            <a:r>
              <a:rPr lang="en-US" altLang="zh-CN" sz="2800" b="1" dirty="0" smtClean="0"/>
              <a:t>next(true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和</a:t>
            </a:r>
            <a:r>
              <a:rPr lang="en-US" altLang="zh-CN" sz="2800" b="1" dirty="0"/>
              <a:t>next(false)</a:t>
            </a:r>
            <a:r>
              <a:rPr lang="zh-CN" altLang="en-US" sz="2800" b="1" dirty="0"/>
              <a:t>。</a:t>
            </a:r>
          </a:p>
          <a:p>
            <a:pPr marL="342900" indent="-342900">
              <a:buFont typeface="Wingdings" charset="2"/>
              <a:buChar char="l"/>
            </a:pPr>
            <a:endParaRPr lang="zh-CN" altLang="en-US" sz="28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82" y="901351"/>
            <a:ext cx="7690078" cy="367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8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路由钩子函数（</a:t>
            </a:r>
            <a:r>
              <a:rPr lang="en-US" altLang="zh-CN" sz="3200" b="1" dirty="0"/>
              <a:t>2</a:t>
            </a:r>
            <a:r>
              <a:rPr lang="zh-CN" altLang="en-US" sz="3200" b="1" dirty="0" smtClean="0"/>
              <a:t>）</a:t>
            </a:r>
            <a:endParaRPr lang="en-US" altLang="zh-CN" sz="32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107157" y="867410"/>
            <a:ext cx="46413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在模板中配置：</a:t>
            </a:r>
            <a:endParaRPr lang="en-US" altLang="zh-CN" sz="2800" b="1" dirty="0" smtClean="0"/>
          </a:p>
          <a:p>
            <a:pPr marL="457200" indent="-457200">
              <a:buFont typeface="Arial" charset="0"/>
              <a:buChar char="•"/>
            </a:pPr>
            <a:r>
              <a:rPr lang="en-US" altLang="zh-CN" sz="2800" b="1" dirty="0" err="1" smtClean="0"/>
              <a:t>beforeRouteEnter</a:t>
            </a:r>
            <a:r>
              <a:rPr lang="zh-CN" altLang="en-US" sz="2800" b="1" dirty="0"/>
              <a:t>：在路由进入前的钩子函数。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zh-CN" sz="2800" b="1" dirty="0" err="1"/>
              <a:t>beforeRouteLeave</a:t>
            </a:r>
            <a:r>
              <a:rPr lang="zh-CN" altLang="en-US" sz="2800" b="1" dirty="0"/>
              <a:t>：在路由离开前的钩子函数。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462" y="876148"/>
            <a:ext cx="7443537" cy="59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09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直角三角形 106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6148" name="直角三角形 107"/>
          <p:cNvSpPr/>
          <p:nvPr/>
        </p:nvSpPr>
        <p:spPr>
          <a:xfrm rot="16200000">
            <a:off x="11877675" y="654304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grpSp>
        <p:nvGrpSpPr>
          <p:cNvPr id="6149" name="组合 13"/>
          <p:cNvGrpSpPr/>
          <p:nvPr/>
        </p:nvGrpSpPr>
        <p:grpSpPr>
          <a:xfrm>
            <a:off x="2447925" y="2273300"/>
            <a:ext cx="7482331" cy="1209675"/>
            <a:chOff x="0" y="0"/>
            <a:chExt cx="4441589" cy="718167"/>
          </a:xfrm>
        </p:grpSpPr>
        <p:sp>
          <p:nvSpPr>
            <p:cNvPr id="6150" name="任意多边形 45"/>
            <p:cNvSpPr/>
            <p:nvPr/>
          </p:nvSpPr>
          <p:spPr>
            <a:xfrm>
              <a:off x="21207" y="616567"/>
              <a:ext cx="1307927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3454" y="0"/>
                </a:cxn>
                <a:cxn ang="0">
                  <a:pos x="1307927" y="101600"/>
                </a:cxn>
                <a:cxn ang="0">
                  <a:pos x="0" y="101600"/>
                </a:cxn>
              </a:cxnLst>
              <a:rect l="0" t="0" r="0" b="0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57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1" name="任意多边形 126"/>
            <p:cNvSpPr/>
            <p:nvPr/>
          </p:nvSpPr>
          <p:spPr>
            <a:xfrm>
              <a:off x="1439654" y="616567"/>
              <a:ext cx="2891416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1416" y="0"/>
                </a:cxn>
                <a:cxn ang="0">
                  <a:pos x="2891416" y="101600"/>
                </a:cxn>
                <a:cxn ang="0">
                  <a:pos x="84473" y="101600"/>
                </a:cxn>
              </a:cxnLst>
              <a:rect l="0" t="0" r="0" b="0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2" name="文本框 69"/>
            <p:cNvSpPr txBox="1"/>
            <p:nvPr/>
          </p:nvSpPr>
          <p:spPr>
            <a:xfrm>
              <a:off x="1591827" y="0"/>
              <a:ext cx="2849762" cy="60298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6000" b="1" dirty="0" err="1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vue</a:t>
              </a:r>
              <a:r>
                <a:rPr lang="en-US" altLang="zh-CN" sz="6000" b="1" dirty="0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-cli </a:t>
              </a:r>
              <a:r>
                <a:rPr lang="zh-CN" altLang="en-US" sz="6000" b="1" dirty="0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安装</a:t>
              </a:r>
              <a:endParaRPr lang="zh-CN" altLang="en-US" sz="6000" b="1" dirty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endParaRPr>
            </a:p>
          </p:txBody>
        </p:sp>
        <p:sp>
          <p:nvSpPr>
            <p:cNvPr id="6153" name="文本框 69"/>
            <p:cNvSpPr txBox="1"/>
            <p:nvPr/>
          </p:nvSpPr>
          <p:spPr>
            <a:xfrm>
              <a:off x="0" y="146159"/>
              <a:ext cx="1329134" cy="4567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4400" b="1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第一节</a:t>
              </a:r>
            </a:p>
          </p:txBody>
        </p:sp>
      </p:grpSp>
      <p:pic>
        <p:nvPicPr>
          <p:cNvPr id="3" name="图片 2" descr="未标题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755" y="5996940"/>
            <a:ext cx="2775585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45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编程式导航</a:t>
            </a:r>
            <a:endParaRPr lang="en-US" altLang="zh-CN" sz="32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1550"/>
            <a:ext cx="6192044" cy="35120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0" y="971550"/>
            <a:ext cx="58928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2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直角三角形 106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6148" name="直角三角形 107"/>
          <p:cNvSpPr/>
          <p:nvPr/>
        </p:nvSpPr>
        <p:spPr>
          <a:xfrm rot="16200000">
            <a:off x="11877675" y="654304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grpSp>
        <p:nvGrpSpPr>
          <p:cNvPr id="6149" name="组合 13"/>
          <p:cNvGrpSpPr/>
          <p:nvPr/>
        </p:nvGrpSpPr>
        <p:grpSpPr>
          <a:xfrm>
            <a:off x="2447925" y="2273300"/>
            <a:ext cx="7482331" cy="1209675"/>
            <a:chOff x="0" y="0"/>
            <a:chExt cx="4441589" cy="718167"/>
          </a:xfrm>
        </p:grpSpPr>
        <p:sp>
          <p:nvSpPr>
            <p:cNvPr id="6150" name="任意多边形 45"/>
            <p:cNvSpPr/>
            <p:nvPr/>
          </p:nvSpPr>
          <p:spPr>
            <a:xfrm>
              <a:off x="21207" y="616567"/>
              <a:ext cx="1307927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3454" y="0"/>
                </a:cxn>
                <a:cxn ang="0">
                  <a:pos x="1307927" y="101600"/>
                </a:cxn>
                <a:cxn ang="0">
                  <a:pos x="0" y="101600"/>
                </a:cxn>
              </a:cxnLst>
              <a:rect l="0" t="0" r="0" b="0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57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1" name="任意多边形 126"/>
            <p:cNvSpPr/>
            <p:nvPr/>
          </p:nvSpPr>
          <p:spPr>
            <a:xfrm>
              <a:off x="1439654" y="616567"/>
              <a:ext cx="2891416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1416" y="0"/>
                </a:cxn>
                <a:cxn ang="0">
                  <a:pos x="2891416" y="101600"/>
                </a:cxn>
                <a:cxn ang="0">
                  <a:pos x="84473" y="101600"/>
                </a:cxn>
              </a:cxnLst>
              <a:rect l="0" t="0" r="0" b="0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2" name="文本框 69"/>
            <p:cNvSpPr txBox="1"/>
            <p:nvPr/>
          </p:nvSpPr>
          <p:spPr>
            <a:xfrm>
              <a:off x="1591827" y="0"/>
              <a:ext cx="2849762" cy="60298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6000" b="1" dirty="0" err="1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vuex</a:t>
              </a:r>
              <a:endParaRPr lang="zh-CN" altLang="en-US" sz="6000" b="1" dirty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endParaRPr>
            </a:p>
          </p:txBody>
        </p:sp>
        <p:sp>
          <p:nvSpPr>
            <p:cNvPr id="6153" name="文本框 69"/>
            <p:cNvSpPr txBox="1"/>
            <p:nvPr/>
          </p:nvSpPr>
          <p:spPr>
            <a:xfrm>
              <a:off x="0" y="146159"/>
              <a:ext cx="1329134" cy="4568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4400" b="1" dirty="0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第三节</a:t>
              </a:r>
              <a:endParaRPr lang="zh-CN" altLang="en-US" sz="4400" b="1" dirty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endParaRPr>
            </a:p>
          </p:txBody>
        </p:sp>
      </p:grpSp>
      <p:pic>
        <p:nvPicPr>
          <p:cNvPr id="3" name="图片 2" descr="未标题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755" y="5996940"/>
            <a:ext cx="2775585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7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1362846"/>
            <a:ext cx="108520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err="1"/>
              <a:t>Vuex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是一个专为 </a:t>
            </a:r>
            <a:r>
              <a:rPr lang="en-US" altLang="zh-CN" sz="2400" b="1" dirty="0" err="1"/>
              <a:t>Vue.js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应用程序开发的状态管理模式。它采用集中式存储管理应用的所有组件的状态，并以相应的规则保证状态以一种可预测的方式发生</a:t>
            </a:r>
            <a:r>
              <a:rPr lang="zh-CN" altLang="en-US" sz="2400" b="1" dirty="0" smtClean="0"/>
              <a:t>变化。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zh-CN" sz="2400" b="1" dirty="0" smtClean="0">
              <a:hlinkClick r:id="rId4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>
                <a:hlinkClick r:id="rId5"/>
              </a:rPr>
              <a:t>https://</a:t>
            </a:r>
            <a:r>
              <a:rPr lang="en-US" altLang="zh-CN" sz="2400" b="1" dirty="0" err="1">
                <a:hlinkClick r:id="rId5"/>
              </a:rPr>
              <a:t>vuex.vuejs.org</a:t>
            </a:r>
            <a:r>
              <a:rPr lang="en-US" altLang="zh-CN" sz="2400" b="1" dirty="0">
                <a:hlinkClick r:id="rId5"/>
              </a:rPr>
              <a:t>/</a:t>
            </a:r>
            <a:r>
              <a:rPr lang="en-US" altLang="zh-CN" sz="2400" b="1" dirty="0" err="1">
                <a:hlinkClick r:id="rId5"/>
              </a:rPr>
              <a:t>zh-cn</a:t>
            </a:r>
            <a:r>
              <a:rPr lang="en-US" altLang="zh-CN" sz="2400" b="1" dirty="0">
                <a:hlinkClick r:id="rId5"/>
              </a:rPr>
              <a:t>/</a:t>
            </a:r>
            <a:r>
              <a:rPr lang="en-US" altLang="zh-CN" sz="2400" b="1" dirty="0" err="1">
                <a:hlinkClick r:id="rId5"/>
              </a:rPr>
              <a:t>intro.html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>
                <a:hlinkClick r:id="rId5"/>
              </a:rPr>
              <a:t>https://</a:t>
            </a:r>
            <a:r>
              <a:rPr lang="en-US" altLang="zh-CN" sz="2400" b="1" dirty="0" err="1">
                <a:hlinkClick r:id="rId5"/>
              </a:rPr>
              <a:t>github.com</a:t>
            </a:r>
            <a:r>
              <a:rPr lang="en-US" altLang="zh-CN" sz="2400" b="1" dirty="0">
                <a:hlinkClick r:id="rId5"/>
              </a:rPr>
              <a:t>/</a:t>
            </a:r>
            <a:r>
              <a:rPr lang="en-US" altLang="zh-CN" sz="2400" b="1" dirty="0" err="1">
                <a:hlinkClick r:id="rId5"/>
              </a:rPr>
              <a:t>vuejs</a:t>
            </a:r>
            <a:r>
              <a:rPr lang="en-US" altLang="zh-CN" sz="2400" b="1" dirty="0">
                <a:hlinkClick r:id="rId5"/>
              </a:rPr>
              <a:t>/</a:t>
            </a:r>
            <a:r>
              <a:rPr lang="en-US" altLang="zh-CN" sz="2400" b="1" dirty="0" err="1">
                <a:hlinkClick r:id="rId5"/>
              </a:rPr>
              <a:t>vuex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vuex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1229913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1362846"/>
            <a:ext cx="10852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err="1"/>
              <a:t>n</a:t>
            </a:r>
            <a:r>
              <a:rPr lang="en-US" altLang="zh-CN" sz="2400" b="1" dirty="0" err="1" smtClean="0"/>
              <a:t>pm</a:t>
            </a:r>
            <a:r>
              <a:rPr lang="en-US" altLang="zh-CN" sz="2400" b="1" dirty="0" smtClean="0"/>
              <a:t> install </a:t>
            </a:r>
            <a:r>
              <a:rPr lang="en-US" altLang="zh-CN" sz="2400" b="1" dirty="0" err="1" smtClean="0"/>
              <a:t>vuex</a:t>
            </a:r>
            <a:r>
              <a:rPr lang="en-US" altLang="zh-CN" sz="2400" b="1" dirty="0" smtClean="0"/>
              <a:t> --save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vuex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 </a:t>
            </a:r>
            <a:r>
              <a:rPr lang="zh-CN" altLang="en-US" sz="3200" b="1" dirty="0" smtClean="0"/>
              <a:t>安装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422" y="2319947"/>
            <a:ext cx="52578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1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88394" y="175429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计数器（</a:t>
            </a:r>
            <a:r>
              <a:rPr lang="en-US" altLang="zh-CN" sz="3200" b="1" dirty="0" smtClean="0"/>
              <a:t>1</a:t>
            </a:r>
            <a:r>
              <a:rPr lang="zh-CN" altLang="en-US" sz="3200" b="1" dirty="0" smtClean="0"/>
              <a:t>）</a:t>
            </a:r>
            <a:endParaRPr lang="en-US" altLang="zh-CN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094" y="1237772"/>
            <a:ext cx="3868600" cy="2813527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949" y="0"/>
            <a:ext cx="4885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1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2825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计数器（</a:t>
            </a:r>
            <a:r>
              <a:rPr lang="en-US" altLang="zh-CN" sz="3200" b="1" dirty="0"/>
              <a:t>2</a:t>
            </a:r>
            <a:r>
              <a:rPr lang="zh-CN" altLang="en-US" sz="3200" b="1" dirty="0" smtClean="0"/>
              <a:t>）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692" y="947620"/>
            <a:ext cx="9266321" cy="585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0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98440" y="20998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state</a:t>
            </a:r>
            <a:r>
              <a:rPr lang="zh-CN" altLang="en-US" sz="3200" b="1" dirty="0"/>
              <a:t>访问状态</a:t>
            </a:r>
            <a:r>
              <a:rPr lang="zh-CN" altLang="en-US" sz="3200" b="1" dirty="0" smtClean="0"/>
              <a:t>对象</a:t>
            </a:r>
            <a:endParaRPr lang="zh-CN" altLang="en-US" sz="32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545465" y="1042737"/>
            <a:ext cx="1108506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zh-CN" altLang="en-US" sz="2400" b="1" dirty="0"/>
              <a:t>通过</a:t>
            </a:r>
            <a:r>
              <a:rPr lang="en-US" altLang="zh-CN" sz="2400" b="1" dirty="0"/>
              <a:t>computed</a:t>
            </a:r>
            <a:r>
              <a:rPr lang="zh-CN" altLang="en-US" sz="2400" b="1" dirty="0"/>
              <a:t>的计算属性直接</a:t>
            </a:r>
            <a:r>
              <a:rPr lang="zh-CN" altLang="en-US" sz="2400" b="1" dirty="0" smtClean="0"/>
              <a:t>赋值</a:t>
            </a:r>
            <a:r>
              <a:rPr kumimoji="1" lang="en-US" altLang="zh-CN" sz="2400" b="1" dirty="0" smtClean="0"/>
              <a:t>   </a:t>
            </a:r>
          </a:p>
          <a:p>
            <a:pPr lvl="2"/>
            <a:r>
              <a:rPr lang="en-US" altLang="zh-CN" sz="2400" b="1" dirty="0">
                <a:solidFill>
                  <a:srgbClr val="FF0000"/>
                </a:solidFill>
              </a:rPr>
              <a:t>computed:{</a:t>
            </a:r>
          </a:p>
          <a:p>
            <a:pPr lvl="2"/>
            <a:r>
              <a:rPr lang="en-US" altLang="zh-CN" sz="2400" b="1" dirty="0">
                <a:solidFill>
                  <a:srgbClr val="FF0000"/>
                </a:solidFill>
              </a:rPr>
              <a:t>    count(){</a:t>
            </a:r>
          </a:p>
          <a:p>
            <a:pPr lvl="2"/>
            <a:r>
              <a:rPr lang="en-US" altLang="zh-CN" sz="2400" b="1" dirty="0">
                <a:solidFill>
                  <a:srgbClr val="FF0000"/>
                </a:solidFill>
              </a:rPr>
              <a:t>        return this.$</a:t>
            </a:r>
            <a:r>
              <a:rPr lang="en-US" altLang="zh-CN" sz="2400" b="1" dirty="0" err="1">
                <a:solidFill>
                  <a:srgbClr val="FF0000"/>
                </a:solidFill>
              </a:rPr>
              <a:t>store.state.count</a:t>
            </a:r>
            <a:r>
              <a:rPr lang="en-US" altLang="zh-CN" sz="2400" b="1" dirty="0">
                <a:solidFill>
                  <a:srgbClr val="FF0000"/>
                </a:solidFill>
              </a:rPr>
              <a:t>;</a:t>
            </a:r>
          </a:p>
          <a:p>
            <a:pPr lvl="2"/>
            <a:r>
              <a:rPr lang="en-US" altLang="zh-CN" sz="2400" b="1" dirty="0">
                <a:solidFill>
                  <a:srgbClr val="FF0000"/>
                </a:solidFill>
              </a:rPr>
              <a:t>    }</a:t>
            </a:r>
          </a:p>
          <a:p>
            <a:pPr lvl="2"/>
            <a:r>
              <a:rPr lang="en-US" altLang="zh-CN" sz="2400" b="1" dirty="0" smtClean="0">
                <a:solidFill>
                  <a:srgbClr val="FF0000"/>
                </a:solidFill>
              </a:rPr>
              <a:t>}</a:t>
            </a:r>
          </a:p>
          <a:p>
            <a:endParaRPr lang="en-US" altLang="zh-CN" sz="2400" b="1" dirty="0"/>
          </a:p>
          <a:p>
            <a:pPr marL="342900" indent="-342900">
              <a:buFont typeface="+mj-ea"/>
              <a:buAutoNum type="circleNumDbPlain"/>
            </a:pPr>
            <a:r>
              <a:rPr lang="zh-CN" altLang="en-US" sz="2400" b="1" dirty="0"/>
              <a:t>通过</a:t>
            </a:r>
            <a:r>
              <a:rPr lang="en-US" altLang="zh-CN" sz="2400" b="1" dirty="0" err="1"/>
              <a:t>mapState</a:t>
            </a:r>
            <a:r>
              <a:rPr lang="zh-CN" altLang="en-US" sz="2400" b="1" dirty="0"/>
              <a:t>的对象来赋值</a:t>
            </a:r>
          </a:p>
          <a:p>
            <a:r>
              <a:rPr lang="en-US" altLang="zh-CN" sz="2400" b="1" dirty="0" smtClean="0"/>
              <a:t>	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import </a:t>
            </a:r>
            <a:r>
              <a:rPr lang="en-US" altLang="zh-CN" sz="2400" b="1" dirty="0">
                <a:solidFill>
                  <a:srgbClr val="FF0000"/>
                </a:solidFill>
              </a:rPr>
              <a:t>{</a:t>
            </a:r>
            <a:r>
              <a:rPr lang="en-US" altLang="zh-CN" sz="2400" b="1" dirty="0" err="1">
                <a:solidFill>
                  <a:srgbClr val="FF0000"/>
                </a:solidFill>
              </a:rPr>
              <a:t>mapState</a:t>
            </a:r>
            <a:r>
              <a:rPr lang="en-US" altLang="zh-CN" sz="2400" b="1" dirty="0">
                <a:solidFill>
                  <a:srgbClr val="FF0000"/>
                </a:solidFill>
              </a:rPr>
              <a:t>} from '</a:t>
            </a:r>
            <a:r>
              <a:rPr lang="en-US" altLang="zh-CN" sz="2400" b="1" dirty="0" err="1">
                <a:solidFill>
                  <a:srgbClr val="FF0000"/>
                </a:solidFill>
              </a:rPr>
              <a:t>vuex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';</a:t>
            </a:r>
          </a:p>
          <a:p>
            <a:endParaRPr lang="en-US" altLang="zh-CN" sz="2400" b="1" dirty="0" smtClean="0">
              <a:solidFill>
                <a:srgbClr val="FF0000"/>
              </a:solidFill>
            </a:endParaRPr>
          </a:p>
          <a:p>
            <a:pPr lvl="2"/>
            <a:r>
              <a:rPr lang="en-US" altLang="zh-CN" sz="2400" b="1" dirty="0" err="1">
                <a:solidFill>
                  <a:srgbClr val="FF0000"/>
                </a:solidFill>
              </a:rPr>
              <a:t>computed:mapState</a:t>
            </a:r>
            <a:r>
              <a:rPr lang="en-US" altLang="zh-CN" sz="2400" b="1" dirty="0">
                <a:solidFill>
                  <a:srgbClr val="FF0000"/>
                </a:solidFill>
              </a:rPr>
              <a:t>({</a:t>
            </a:r>
          </a:p>
          <a:p>
            <a:pPr lvl="2"/>
            <a:r>
              <a:rPr lang="en-US" altLang="zh-CN" sz="2400" b="1" dirty="0">
                <a:solidFill>
                  <a:srgbClr val="FF0000"/>
                </a:solidFill>
              </a:rPr>
              <a:t>        </a:t>
            </a:r>
            <a:r>
              <a:rPr lang="en-US" altLang="zh-CN" sz="2400" b="1" dirty="0" err="1">
                <a:solidFill>
                  <a:srgbClr val="FF0000"/>
                </a:solidFill>
              </a:rPr>
              <a:t>count:state</a:t>
            </a:r>
            <a:r>
              <a:rPr lang="en-US" altLang="zh-CN" sz="2400" b="1" dirty="0">
                <a:solidFill>
                  <a:srgbClr val="FF0000"/>
                </a:solidFill>
              </a:rPr>
              <a:t>=&gt;</a:t>
            </a:r>
            <a:r>
              <a:rPr lang="en-US" altLang="zh-CN" sz="2400" b="1" dirty="0" err="1">
                <a:solidFill>
                  <a:srgbClr val="FF0000"/>
                </a:solidFill>
              </a:rPr>
              <a:t>state.count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pPr lvl="2"/>
            <a:r>
              <a:rPr lang="en-US" altLang="zh-CN" sz="2400" b="1" dirty="0" smtClean="0">
                <a:solidFill>
                  <a:srgbClr val="FF0000"/>
                </a:solidFill>
              </a:rPr>
              <a:t>})</a:t>
            </a:r>
          </a:p>
          <a:p>
            <a:pPr marL="342900" indent="-342900">
              <a:buFont typeface="+mj-ea"/>
              <a:buAutoNum type="circleNumDbPlain" startAt="3"/>
            </a:pPr>
            <a:r>
              <a:rPr lang="zh-CN" altLang="en-US" sz="2400" b="1" dirty="0"/>
              <a:t>通过</a:t>
            </a:r>
            <a:r>
              <a:rPr lang="en-US" altLang="zh-CN" sz="2400" b="1" dirty="0" err="1"/>
              <a:t>mapState</a:t>
            </a:r>
            <a:r>
              <a:rPr lang="zh-CN" altLang="en-US" sz="2400" b="1" dirty="0"/>
              <a:t>的数组来</a:t>
            </a:r>
            <a:r>
              <a:rPr lang="zh-CN" altLang="en-US" sz="2400" b="1" dirty="0" smtClean="0"/>
              <a:t>赋值</a:t>
            </a:r>
            <a:endParaRPr lang="en-US" altLang="zh-CN" sz="2400" b="1" dirty="0" smtClean="0"/>
          </a:p>
          <a:p>
            <a:r>
              <a:rPr lang="en-US" altLang="zh-CN" sz="2400" b="1" dirty="0"/>
              <a:t>	</a:t>
            </a:r>
            <a:r>
              <a:rPr lang="en-US" altLang="zh-CN" sz="2400" b="1" dirty="0" err="1" smtClean="0">
                <a:solidFill>
                  <a:srgbClr val="FF0000"/>
                </a:solidFill>
              </a:rPr>
              <a:t>computed:mapState</a:t>
            </a:r>
            <a:r>
              <a:rPr lang="en-US" altLang="zh-CN" sz="2400" b="1" dirty="0">
                <a:solidFill>
                  <a:srgbClr val="FF0000"/>
                </a:solidFill>
              </a:rPr>
              <a:t>(["count"])</a:t>
            </a:r>
          </a:p>
          <a:p>
            <a:pPr marL="342900" indent="-342900">
              <a:buFont typeface="+mj-ea"/>
              <a:buAutoNum type="circleNumDbPlain"/>
            </a:pPr>
            <a:endParaRPr lang="en-US" altLang="zh-CN" sz="2400" b="1" dirty="0"/>
          </a:p>
          <a:p>
            <a:pPr marL="342900" indent="-342900">
              <a:buFont typeface="+mj-ea"/>
              <a:buAutoNum type="circleNumDbPlain"/>
            </a:pPr>
            <a:endParaRPr kumimoji="1" lang="zh-CN" altLang="en-US" sz="24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8005010" y="2843229"/>
            <a:ext cx="3625516" cy="138499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/>
              <a:t>这三种做法的好处是，可以直接使用插值的形式了  </a:t>
            </a:r>
            <a:r>
              <a:rPr kumimoji="1" lang="en-US" altLang="zh-CN" sz="2800" b="1" dirty="0" smtClean="0"/>
              <a:t>{{count}}</a:t>
            </a:r>
            <a:endParaRPr kumimoji="1"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7513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3200" b="1" dirty="0"/>
              <a:t>m</a:t>
            </a:r>
            <a:r>
              <a:rPr lang="fr-FR" altLang="zh-CN" sz="3200" b="1" dirty="0" smtClean="0"/>
              <a:t>utations</a:t>
            </a:r>
            <a:r>
              <a:rPr lang="zh-CN" altLang="fr-FR" sz="3200" b="1" dirty="0"/>
              <a:t>修改</a:t>
            </a:r>
            <a:r>
              <a:rPr lang="zh-CN" altLang="fr-FR" sz="3200" b="1" dirty="0" smtClean="0"/>
              <a:t>状态</a:t>
            </a:r>
            <a:r>
              <a:rPr lang="en-US" altLang="zh-CN" sz="3200" b="1" dirty="0" smtClean="0"/>
              <a:t>--</a:t>
            </a:r>
            <a:r>
              <a:rPr lang="zh-CN" altLang="en-US" sz="3200" b="1" dirty="0" smtClean="0"/>
              <a:t>传值</a:t>
            </a:r>
            <a:endParaRPr lang="zh-CN" altLang="fr-FR" sz="32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953942"/>
            <a:ext cx="5664200" cy="36449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5010932"/>
            <a:ext cx="10058400" cy="150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4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4" y="119856"/>
            <a:ext cx="6764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3200" b="1" dirty="0"/>
              <a:t>m</a:t>
            </a:r>
            <a:r>
              <a:rPr lang="fr-FR" altLang="zh-CN" sz="3200" b="1" dirty="0" smtClean="0"/>
              <a:t>utations</a:t>
            </a:r>
            <a:r>
              <a:rPr lang="zh-CN" altLang="fr-FR" sz="3200" b="1" dirty="0"/>
              <a:t>修改</a:t>
            </a:r>
            <a:r>
              <a:rPr lang="zh-CN" altLang="fr-FR" sz="3200" b="1" dirty="0" smtClean="0"/>
              <a:t>状态</a:t>
            </a:r>
            <a:r>
              <a:rPr lang="en-US" altLang="zh-CN" sz="3200" b="1" dirty="0" smtClean="0"/>
              <a:t>--</a:t>
            </a:r>
            <a:r>
              <a:rPr lang="zh-CN" altLang="en-US" sz="3200" b="1" dirty="0" smtClean="0"/>
              <a:t>直接调用方法</a:t>
            </a:r>
            <a:endParaRPr lang="zh-CN" altLang="fr-FR" sz="32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1027830"/>
            <a:ext cx="10058400" cy="108935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2669637"/>
            <a:ext cx="8991600" cy="9779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4173883"/>
            <a:ext cx="91313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4" y="119856"/>
            <a:ext cx="6764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getters</a:t>
            </a:r>
            <a:r>
              <a:rPr lang="zh-CN" altLang="en-US" sz="3200" b="1" dirty="0"/>
              <a:t>计算过滤操作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1009984"/>
            <a:ext cx="5829300" cy="24511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3555532"/>
            <a:ext cx="10058400" cy="12500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65" y="4940300"/>
            <a:ext cx="66802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29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1362846"/>
            <a:ext cx="10852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>
                <a:hlinkClick r:id="rId4"/>
              </a:rPr>
              <a:t>https://</a:t>
            </a:r>
            <a:r>
              <a:rPr lang="en-US" altLang="zh-CN" sz="2400" b="1" dirty="0" smtClean="0">
                <a:hlinkClick r:id="rId4"/>
              </a:rPr>
              <a:t>cn.vuejs.org/v2/guide/installation.html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>
                <a:hlinkClick r:id="rId5"/>
              </a:rPr>
              <a:t>https://</a:t>
            </a:r>
            <a:r>
              <a:rPr lang="en-US" altLang="zh-CN" sz="2400" b="1" dirty="0" smtClean="0">
                <a:hlinkClick r:id="rId5"/>
              </a:rPr>
              <a:t>github.com/vuejs/vue-cli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</a:t>
            </a:r>
            <a:r>
              <a:rPr lang="en-US" altLang="zh-CN" sz="3200" b="1" dirty="0" smtClean="0"/>
              <a:t>-cli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90104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4" y="119856"/>
            <a:ext cx="6764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actions</a:t>
            </a:r>
            <a:r>
              <a:rPr lang="zh-CN" altLang="en-US" sz="3200" b="1" dirty="0"/>
              <a:t>异步修改状态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45465" y="994611"/>
            <a:ext cx="11284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hlinkClick r:id="rId4"/>
              </a:rPr>
              <a:t>https://</a:t>
            </a:r>
            <a:r>
              <a:rPr kumimoji="1" lang="en-US" altLang="zh-CN" sz="2000" b="1" dirty="0" err="1">
                <a:hlinkClick r:id="rId4"/>
              </a:rPr>
              <a:t>www.zhihu.com</a:t>
            </a:r>
            <a:r>
              <a:rPr kumimoji="1" lang="en-US" altLang="zh-CN" sz="2000" b="1" dirty="0">
                <a:hlinkClick r:id="rId4"/>
              </a:rPr>
              <a:t>/question/48759748/answer/112823337?from=</a:t>
            </a:r>
            <a:r>
              <a:rPr kumimoji="1" lang="en-US" altLang="zh-CN" sz="2000" b="1" dirty="0" err="1">
                <a:hlinkClick r:id="rId4"/>
              </a:rPr>
              <a:t>profile_answer_card</a:t>
            </a:r>
            <a:endParaRPr kumimoji="1" lang="zh-CN" altLang="en-US" sz="20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4" y="1383161"/>
            <a:ext cx="5486400" cy="3708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824" y="1521922"/>
            <a:ext cx="6470617" cy="1778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741" y="4432300"/>
            <a:ext cx="86487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5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module</a:t>
            </a:r>
            <a:r>
              <a:rPr lang="zh-CN" altLang="en-US" sz="3200" b="1" dirty="0"/>
              <a:t>模块组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2" y="867410"/>
            <a:ext cx="6273800" cy="4940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72" y="5883910"/>
            <a:ext cx="65278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1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0" y="-7937"/>
            <a:ext cx="12192000" cy="6858000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820" name="文本框 4"/>
          <p:cNvSpPr txBox="1"/>
          <p:nvPr/>
        </p:nvSpPr>
        <p:spPr>
          <a:xfrm>
            <a:off x="3295650" y="2424113"/>
            <a:ext cx="590550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6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Thank you</a:t>
            </a:r>
            <a:endParaRPr lang="zh-CN" altLang="en-US" sz="6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821" name="文本框 5"/>
          <p:cNvSpPr txBox="1"/>
          <p:nvPr/>
        </p:nvSpPr>
        <p:spPr>
          <a:xfrm>
            <a:off x="3295650" y="3421063"/>
            <a:ext cx="5514975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谢谢观看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981325" y="1643063"/>
            <a:ext cx="628650" cy="628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773988" y="4294188"/>
            <a:ext cx="628650" cy="628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825" name="组合 9"/>
          <p:cNvGrpSpPr/>
          <p:nvPr/>
        </p:nvGrpSpPr>
        <p:grpSpPr>
          <a:xfrm>
            <a:off x="5097463" y="1749425"/>
            <a:ext cx="1789112" cy="522288"/>
            <a:chOff x="4368800" y="1262743"/>
            <a:chExt cx="1886857" cy="52251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4368800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368800" y="1262743"/>
              <a:ext cx="188685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6255657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826" name="组合 13"/>
          <p:cNvGrpSpPr/>
          <p:nvPr/>
        </p:nvGrpSpPr>
        <p:grpSpPr>
          <a:xfrm rot="10800000">
            <a:off x="5111750" y="4178300"/>
            <a:ext cx="1789113" cy="522288"/>
            <a:chOff x="4368800" y="1262743"/>
            <a:chExt cx="1886857" cy="522514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4368800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368800" y="1262743"/>
              <a:ext cx="188685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6255657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4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0" grpId="0"/>
      <p:bldP spid="348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多</a:t>
            </a:r>
            <a:r>
              <a:rPr lang="zh-CN" altLang="en-US" sz="3200" b="1" dirty="0"/>
              <a:t>路</a:t>
            </a:r>
            <a:r>
              <a:rPr lang="zh-CN" altLang="en-US" sz="3200" b="1" dirty="0" smtClean="0"/>
              <a:t>由操作</a:t>
            </a:r>
            <a:endParaRPr lang="zh-CN" altLang="en-US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47" y="1115059"/>
            <a:ext cx="5461664" cy="302380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6475" y="1115059"/>
            <a:ext cx="5880100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1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02104" y="817416"/>
            <a:ext cx="1076425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lang="zh-CN" altLang="en-US" sz="3200" b="1" dirty="0" smtClean="0"/>
              <a:t>安装</a:t>
            </a:r>
            <a:r>
              <a:rPr lang="en-US" altLang="zh-CN" sz="3200" b="1" dirty="0" err="1"/>
              <a:t>vue</a:t>
            </a:r>
            <a:r>
              <a:rPr lang="en-US" altLang="zh-CN" sz="3200" b="1" dirty="0"/>
              <a:t>-cli</a:t>
            </a:r>
            <a:r>
              <a:rPr lang="zh-CN" altLang="en-US" sz="3200" b="1" dirty="0"/>
              <a:t>脚手架构建工具</a:t>
            </a:r>
            <a:r>
              <a:rPr lang="zh-CN" altLang="en-US" sz="3200" b="1" dirty="0" smtClean="0"/>
              <a:t>，</a:t>
            </a:r>
            <a:r>
              <a:rPr lang="en-US" altLang="zh-CN" sz="3200" b="1" dirty="0" err="1" smtClean="0"/>
              <a:t>npm</a:t>
            </a:r>
            <a:r>
              <a:rPr lang="en-US" altLang="zh-CN" sz="3200" b="1" dirty="0" smtClean="0"/>
              <a:t> install </a:t>
            </a:r>
            <a:r>
              <a:rPr lang="en-US" altLang="zh-CN" sz="3200" b="1" dirty="0" err="1" smtClean="0"/>
              <a:t>vue</a:t>
            </a:r>
            <a:r>
              <a:rPr lang="en-US" altLang="zh-CN" sz="3200" b="1" dirty="0" smtClean="0"/>
              <a:t>-cli -g</a:t>
            </a:r>
            <a:r>
              <a:rPr lang="zh-CN" altLang="en-US" sz="3200" b="1" dirty="0"/>
              <a:t>，    </a:t>
            </a:r>
            <a:r>
              <a:rPr lang="zh-CN" altLang="en-US" sz="3200" b="1" dirty="0" smtClean="0"/>
              <a:t>安装</a:t>
            </a:r>
            <a:r>
              <a:rPr lang="zh-CN" altLang="en-US" sz="3200" b="1" dirty="0"/>
              <a:t>完成之后输入 </a:t>
            </a:r>
            <a:r>
              <a:rPr lang="en-US" altLang="zh-CN" sz="3200" b="1" dirty="0" err="1"/>
              <a:t>vue</a:t>
            </a:r>
            <a:r>
              <a:rPr lang="en-US" altLang="zh-CN" sz="3200" b="1" dirty="0"/>
              <a:t> -V</a:t>
            </a:r>
            <a:r>
              <a:rPr lang="zh-CN" altLang="en-US" sz="3200" b="1" dirty="0"/>
              <a:t>（注意这里是</a:t>
            </a:r>
            <a:r>
              <a:rPr lang="zh-CN" altLang="en-US" sz="3200" b="1" dirty="0" smtClean="0"/>
              <a:t>大写</a:t>
            </a:r>
            <a:r>
              <a:rPr lang="en-US" altLang="zh-CN" sz="3200" b="1" dirty="0" err="1"/>
              <a:t>npm</a:t>
            </a:r>
            <a:r>
              <a:rPr lang="en-US" altLang="zh-CN" sz="3200" b="1" dirty="0"/>
              <a:t> install </a:t>
            </a:r>
            <a:r>
              <a:rPr lang="en-US" altLang="zh-CN" sz="3200" b="1" dirty="0" err="1"/>
              <a:t>vue</a:t>
            </a:r>
            <a:r>
              <a:rPr lang="en-US" altLang="zh-CN" sz="3200" b="1" dirty="0"/>
              <a:t>-cli</a:t>
            </a:r>
            <a:r>
              <a:rPr lang="zh-CN" altLang="en-US" sz="3200" b="1" dirty="0" smtClean="0"/>
              <a:t>的</a:t>
            </a:r>
            <a:r>
              <a:rPr lang="zh-CN" altLang="en-US" sz="3200" b="1" dirty="0"/>
              <a:t>“</a:t>
            </a:r>
            <a:r>
              <a:rPr lang="en-US" altLang="zh-CN" sz="3200" b="1" dirty="0"/>
              <a:t>V”</a:t>
            </a:r>
            <a:r>
              <a:rPr lang="zh-CN" altLang="en-US" sz="3200" b="1" dirty="0"/>
              <a:t>）    如果出现相应的版本号，则说明安装</a:t>
            </a:r>
            <a:r>
              <a:rPr lang="zh-CN" altLang="en-US" sz="3200" b="1" dirty="0" smtClean="0"/>
              <a:t>成功</a:t>
            </a:r>
            <a:endParaRPr lang="en-US" altLang="zh-CN" sz="3200" b="1" dirty="0" smtClean="0"/>
          </a:p>
          <a:p>
            <a:pPr marL="342900" indent="-342900">
              <a:buFont typeface="Wingdings" charset="2"/>
              <a:buChar char="l"/>
            </a:pPr>
            <a:r>
              <a:rPr lang="zh-CN" altLang="en-US" sz="3200" b="1" dirty="0" smtClean="0"/>
              <a:t>在</a:t>
            </a:r>
            <a:r>
              <a:rPr lang="zh-CN" altLang="en-US" sz="3200" b="1" dirty="0"/>
              <a:t>硬盘上找一个文件夹放工程用的</a:t>
            </a:r>
            <a:r>
              <a:rPr lang="en-US" altLang="zh-CN" sz="3200" b="1" dirty="0" smtClean="0"/>
              <a:t>,cd </a:t>
            </a:r>
            <a:r>
              <a:rPr lang="zh-CN" altLang="en-US" sz="3200" b="1" dirty="0" smtClean="0"/>
              <a:t>目录路径</a:t>
            </a:r>
            <a:endParaRPr lang="en-US" altLang="zh-CN" sz="3200" b="1" dirty="0"/>
          </a:p>
          <a:p>
            <a:pPr marL="342900" indent="-342900">
              <a:buFont typeface="Wingdings" charset="2"/>
              <a:buChar char="l"/>
            </a:pPr>
            <a:r>
              <a:rPr lang="zh-CN" altLang="en-US" sz="3200" b="1" dirty="0" smtClean="0"/>
              <a:t>安装</a:t>
            </a:r>
            <a:r>
              <a:rPr lang="en-US" altLang="zh-CN" sz="3200" b="1" dirty="0" err="1"/>
              <a:t>vue</a:t>
            </a:r>
            <a:r>
              <a:rPr lang="zh-CN" altLang="en-US" sz="3200" b="1" dirty="0"/>
              <a:t>脚手架输入：</a:t>
            </a:r>
            <a:r>
              <a:rPr lang="en-US" altLang="zh-CN" sz="3200" b="1" dirty="0" err="1"/>
              <a:t>vue</a:t>
            </a:r>
            <a:r>
              <a:rPr lang="en-US" altLang="zh-CN" sz="3200" b="1" dirty="0"/>
              <a:t> </a:t>
            </a:r>
            <a:r>
              <a:rPr lang="en-US" altLang="zh-CN" sz="3200" b="1" dirty="0" err="1"/>
              <a:t>init</a:t>
            </a:r>
            <a:r>
              <a:rPr lang="en-US" altLang="zh-CN" sz="3200" b="1" dirty="0"/>
              <a:t> </a:t>
            </a:r>
            <a:r>
              <a:rPr lang="en-US" altLang="zh-CN" sz="3200" b="1" dirty="0" err="1"/>
              <a:t>webpack</a:t>
            </a:r>
            <a:r>
              <a:rPr lang="en-US" altLang="zh-CN" sz="3200" b="1" dirty="0"/>
              <a:t> </a:t>
            </a:r>
            <a:r>
              <a:rPr lang="en-US" altLang="zh-CN" sz="3200" b="1" dirty="0" err="1" smtClean="0"/>
              <a:t>projectname</a:t>
            </a:r>
            <a:r>
              <a:rPr lang="en-US" altLang="zh-CN" sz="3200" b="1" dirty="0" smtClean="0"/>
              <a:t> </a:t>
            </a:r>
            <a:r>
              <a:rPr lang="zh-CN" altLang="en-US" sz="3200" b="1" dirty="0"/>
              <a:t>，    注意这里的“</a:t>
            </a:r>
            <a:r>
              <a:rPr lang="en-US" altLang="zh-CN" sz="3200" b="1" dirty="0" err="1"/>
              <a:t>projectname</a:t>
            </a:r>
            <a:r>
              <a:rPr lang="en-US" altLang="zh-CN" sz="3200" b="1" dirty="0"/>
              <a:t>” </a:t>
            </a:r>
            <a:r>
              <a:rPr lang="zh-CN" altLang="en-US" sz="3200" b="1" dirty="0"/>
              <a:t>是项目的名称可以说是随便的起名，    但是需要主要的是“不能用中文</a:t>
            </a:r>
            <a:r>
              <a:rPr lang="zh-CN" altLang="en-US" sz="3200" b="1" dirty="0" smtClean="0"/>
              <a:t>”</a:t>
            </a:r>
            <a:endParaRPr lang="en-US" altLang="zh-CN" sz="3200" b="1" dirty="0" smtClean="0"/>
          </a:p>
          <a:p>
            <a:pPr marL="342900" indent="-342900">
              <a:buFont typeface="Wingdings" charset="2"/>
              <a:buChar char="l"/>
            </a:pPr>
            <a:r>
              <a:rPr lang="zh-CN" altLang="en-US" sz="3200" b="1" smtClean="0"/>
              <a:t>安装</a:t>
            </a:r>
            <a:r>
              <a:rPr lang="zh-CN" altLang="en-US" sz="3200" b="1" dirty="0"/>
              <a:t>项目依赖：</a:t>
            </a:r>
            <a:r>
              <a:rPr lang="en-US" altLang="zh-CN" sz="3200" b="1" dirty="0" err="1"/>
              <a:t>npm</a:t>
            </a:r>
            <a:r>
              <a:rPr lang="en-US" altLang="zh-CN" sz="3200" b="1" dirty="0"/>
              <a:t> install</a:t>
            </a:r>
            <a:r>
              <a:rPr lang="zh-CN" altLang="en-US" sz="3200" b="1" dirty="0"/>
              <a:t>（时间比较长</a:t>
            </a:r>
            <a:r>
              <a:rPr lang="zh-CN" altLang="en-US" sz="3200" b="1" dirty="0" smtClean="0"/>
              <a:t>）</a:t>
            </a:r>
          </a:p>
          <a:p>
            <a:pPr marL="342900" indent="-342900">
              <a:buFont typeface="Wingdings" charset="2"/>
              <a:buChar char="l"/>
            </a:pPr>
            <a:r>
              <a:rPr lang="en-US" altLang="zh-CN" sz="3200" b="1" dirty="0" smtClean="0"/>
              <a:t>cd</a:t>
            </a:r>
            <a:r>
              <a:rPr lang="zh-CN" altLang="en-US" sz="3200" b="1" dirty="0" smtClean="0"/>
              <a:t> 项目目录 </a:t>
            </a:r>
            <a:r>
              <a:rPr lang="en-US" altLang="zh-CN" sz="3200" b="1" dirty="0"/>
              <a:t>cd </a:t>
            </a:r>
            <a:r>
              <a:rPr lang="en-US" altLang="zh-CN" sz="3200" b="1" dirty="0" err="1"/>
              <a:t>projectname</a:t>
            </a:r>
            <a:endParaRPr lang="en-US" altLang="zh-CN" sz="3200" b="1" dirty="0" smtClean="0"/>
          </a:p>
          <a:p>
            <a:pPr marL="342900" indent="-342900">
              <a:buFont typeface="Wingdings" charset="2"/>
              <a:buChar char="l"/>
            </a:pPr>
            <a:r>
              <a:rPr lang="zh-CN" altLang="en-US" sz="3200" b="1" dirty="0" smtClean="0"/>
              <a:t>启动</a:t>
            </a:r>
            <a:r>
              <a:rPr lang="zh-CN" altLang="en-US" sz="3200" b="1" dirty="0"/>
              <a:t>项目，输入：</a:t>
            </a:r>
            <a:r>
              <a:rPr lang="en-US" altLang="zh-CN" sz="3200" b="1" dirty="0" err="1"/>
              <a:t>npm</a:t>
            </a:r>
            <a:r>
              <a:rPr lang="en-US" altLang="zh-CN" sz="3200" b="1" dirty="0"/>
              <a:t> run dev</a:t>
            </a:r>
            <a:endParaRPr lang="zh-CN" altLang="en-US" sz="32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安装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266130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目录结构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497" y="591185"/>
            <a:ext cx="6523615" cy="628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7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直角三角形 106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6148" name="直角三角形 107"/>
          <p:cNvSpPr/>
          <p:nvPr/>
        </p:nvSpPr>
        <p:spPr>
          <a:xfrm rot="16200000">
            <a:off x="11877675" y="654304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grpSp>
        <p:nvGrpSpPr>
          <p:cNvPr id="6149" name="组合 13"/>
          <p:cNvGrpSpPr/>
          <p:nvPr/>
        </p:nvGrpSpPr>
        <p:grpSpPr>
          <a:xfrm>
            <a:off x="2447925" y="2273300"/>
            <a:ext cx="7482331" cy="1209675"/>
            <a:chOff x="0" y="0"/>
            <a:chExt cx="4441589" cy="718167"/>
          </a:xfrm>
        </p:grpSpPr>
        <p:sp>
          <p:nvSpPr>
            <p:cNvPr id="6150" name="任意多边形 45"/>
            <p:cNvSpPr/>
            <p:nvPr/>
          </p:nvSpPr>
          <p:spPr>
            <a:xfrm>
              <a:off x="21207" y="616567"/>
              <a:ext cx="1307927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3454" y="0"/>
                </a:cxn>
                <a:cxn ang="0">
                  <a:pos x="1307927" y="101600"/>
                </a:cxn>
                <a:cxn ang="0">
                  <a:pos x="0" y="101600"/>
                </a:cxn>
              </a:cxnLst>
              <a:rect l="0" t="0" r="0" b="0"/>
              <a:pathLst>
                <a:path w="1307927" h="101600">
                  <a:moveTo>
                    <a:pt x="0" y="0"/>
                  </a:moveTo>
                  <a:lnTo>
                    <a:pt x="1223454" y="0"/>
                  </a:lnTo>
                  <a:lnTo>
                    <a:pt x="1307927" y="101600"/>
                  </a:lnTo>
                  <a:lnTo>
                    <a:pt x="0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57">
                <a:alpha val="100000"/>
              </a:srgbClr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1" name="任意多边形 126"/>
            <p:cNvSpPr/>
            <p:nvPr/>
          </p:nvSpPr>
          <p:spPr>
            <a:xfrm>
              <a:off x="1439654" y="616567"/>
              <a:ext cx="2891416" cy="101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91416" y="0"/>
                </a:cxn>
                <a:cxn ang="0">
                  <a:pos x="2891416" y="101600"/>
                </a:cxn>
                <a:cxn ang="0">
                  <a:pos x="84473" y="101600"/>
                </a:cxn>
              </a:cxnLst>
              <a:rect l="0" t="0" r="0" b="0"/>
              <a:pathLst>
                <a:path w="2891416" h="101600">
                  <a:moveTo>
                    <a:pt x="0" y="0"/>
                  </a:moveTo>
                  <a:lnTo>
                    <a:pt x="2891416" y="0"/>
                  </a:lnTo>
                  <a:lnTo>
                    <a:pt x="2891416" y="101600"/>
                  </a:lnTo>
                  <a:lnTo>
                    <a:pt x="84473" y="10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2" name="文本框 69"/>
            <p:cNvSpPr txBox="1"/>
            <p:nvPr/>
          </p:nvSpPr>
          <p:spPr>
            <a:xfrm>
              <a:off x="1591827" y="0"/>
              <a:ext cx="2849762" cy="60298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6000" b="1" dirty="0" err="1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vue</a:t>
              </a:r>
              <a:r>
                <a:rPr lang="en-US" altLang="zh-CN" sz="6000" b="1" dirty="0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-router</a:t>
              </a:r>
              <a:endParaRPr lang="zh-CN" altLang="en-US" sz="6000" b="1" dirty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endParaRPr>
            </a:p>
          </p:txBody>
        </p:sp>
        <p:sp>
          <p:nvSpPr>
            <p:cNvPr id="6153" name="文本框 69"/>
            <p:cNvSpPr txBox="1"/>
            <p:nvPr/>
          </p:nvSpPr>
          <p:spPr>
            <a:xfrm>
              <a:off x="0" y="146159"/>
              <a:ext cx="1329134" cy="4567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lvl="0" indent="-228600" algn="l" defTabSz="914400" eaLnBrk="1" fontAlgn="base" latinLnBrk="0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b="0" i="0" u="none" kern="1200" baseline="0">
                  <a:solidFill>
                    <a:schemeClr val="tx1"/>
                  </a:solidFill>
                  <a:latin typeface="Calibri" pitchFamily="2" charset="0"/>
                  <a:ea typeface="宋体" charset="-122"/>
                </a:defRPr>
              </a:lvl1pPr>
              <a:lvl2pPr marL="685800" lvl="1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eaLnBrk="1" fontAlgn="base" latinLnBrk="0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1800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4400" b="1" dirty="0" smtClean="0">
                  <a:solidFill>
                    <a:srgbClr val="262626"/>
                  </a:solidFill>
                  <a:latin typeface="微软雅黑" pitchFamily="2" charset="-122"/>
                  <a:ea typeface="微软雅黑" pitchFamily="2" charset="-122"/>
                </a:rPr>
                <a:t>第二节</a:t>
              </a:r>
              <a:endParaRPr lang="zh-CN" altLang="en-US" sz="4400" b="1" dirty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endParaRPr>
            </a:p>
          </p:txBody>
        </p:sp>
      </p:grpSp>
      <p:pic>
        <p:nvPicPr>
          <p:cNvPr id="3" name="图片 2" descr="未标题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755" y="5996940"/>
            <a:ext cx="2775585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9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956772"/>
            <a:ext cx="108520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/>
              <a:t>vue</a:t>
            </a:r>
            <a:r>
              <a:rPr lang="en-US" altLang="zh-CN" sz="2400" b="1" dirty="0"/>
              <a:t>-router</a:t>
            </a:r>
            <a:r>
              <a:rPr lang="zh-CN" altLang="en-US" sz="2400" b="1" dirty="0"/>
              <a:t>是</a:t>
            </a:r>
            <a:r>
              <a:rPr lang="en-US" altLang="zh-CN" sz="2400" b="1" dirty="0" err="1"/>
              <a:t>Vue.js</a:t>
            </a:r>
            <a:r>
              <a:rPr lang="zh-CN" altLang="en-US" sz="2400" b="1" dirty="0"/>
              <a:t>官方的路由插件，它和</a:t>
            </a:r>
            <a:r>
              <a:rPr lang="en-US" altLang="zh-CN" sz="2400" b="1" dirty="0" err="1"/>
              <a:t>vue.js</a:t>
            </a:r>
            <a:r>
              <a:rPr lang="zh-CN" altLang="en-US" sz="2400" b="1" dirty="0"/>
              <a:t>是深度集成的，适合用于构建单页面应用。</a:t>
            </a:r>
            <a:r>
              <a:rPr lang="en-US" altLang="zh-CN" sz="2400" b="1" dirty="0" err="1"/>
              <a:t>vue</a:t>
            </a:r>
            <a:r>
              <a:rPr lang="zh-CN" altLang="en-US" sz="2400" b="1" dirty="0"/>
              <a:t>的单页面应用是基于路由和组件的，路由用于设定访问路径，并将路径和组件映射起来。传统的页面应用，是用一些超链接来实现页面切换和跳转的。在</a:t>
            </a:r>
            <a:r>
              <a:rPr lang="en-US" altLang="zh-CN" sz="2400" b="1" dirty="0" err="1"/>
              <a:t>vue</a:t>
            </a:r>
            <a:r>
              <a:rPr lang="en-US" altLang="zh-CN" sz="2400" b="1" dirty="0"/>
              <a:t>-router</a:t>
            </a:r>
            <a:r>
              <a:rPr lang="zh-CN" altLang="en-US" sz="2400" b="1" dirty="0"/>
              <a:t>单页面应用中，则是路径之间的切换，也就是组件的切换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endParaRPr lang="en-US" altLang="zh-CN" sz="2400" b="1" dirty="0" smtClean="0">
              <a:hlinkClick r:id="rId4"/>
            </a:endParaRPr>
          </a:p>
          <a:p>
            <a:r>
              <a:rPr lang="zh-CN" altLang="en-US" sz="2400" b="1" dirty="0" smtClean="0"/>
              <a:t>网站：</a:t>
            </a:r>
            <a:r>
              <a:rPr lang="en-US" altLang="zh-CN" sz="2400" b="1" dirty="0" smtClean="0">
                <a:hlinkClick r:id="rId4"/>
              </a:rPr>
              <a:t>https</a:t>
            </a:r>
            <a:r>
              <a:rPr lang="en-US" altLang="zh-CN" sz="2400" b="1" dirty="0">
                <a:hlinkClick r:id="rId4"/>
              </a:rPr>
              <a:t>://router.vuejs.org/zh-cn</a:t>
            </a:r>
            <a:r>
              <a:rPr lang="en-US" altLang="zh-CN" sz="2400" b="1" dirty="0" smtClean="0">
                <a:hlinkClick r:id="rId4"/>
              </a:rPr>
              <a:t>/</a:t>
            </a:r>
            <a:endParaRPr lang="en-US" altLang="zh-CN" sz="2400" b="1" dirty="0" smtClean="0"/>
          </a:p>
          <a:p>
            <a:endParaRPr lang="en-US" altLang="zh-CN" sz="2400" b="1" dirty="0"/>
          </a:p>
          <a:p>
            <a:r>
              <a:rPr lang="zh-CN" altLang="en-US" sz="2400" b="1" dirty="0" smtClean="0"/>
              <a:t>安装：</a:t>
            </a:r>
            <a:r>
              <a:rPr lang="en-US" altLang="zh-CN" sz="2400" b="1" dirty="0" err="1" smtClean="0"/>
              <a:t>npm</a:t>
            </a:r>
            <a:r>
              <a:rPr lang="en-US" altLang="zh-CN" sz="2400" b="1" dirty="0" smtClean="0"/>
              <a:t> </a:t>
            </a:r>
            <a:r>
              <a:rPr lang="en-US" altLang="zh-CN" sz="2400" b="1" dirty="0"/>
              <a:t>install </a:t>
            </a:r>
            <a:r>
              <a:rPr lang="en-US" altLang="zh-CN" sz="2400" b="1" dirty="0" err="1" smtClean="0"/>
              <a:t>vue</a:t>
            </a:r>
            <a:r>
              <a:rPr lang="en-US" altLang="zh-CN" sz="2400" b="1" dirty="0" smtClean="0"/>
              <a:t>-router</a:t>
            </a:r>
          </a:p>
          <a:p>
            <a:r>
              <a:rPr lang="zh-CN" altLang="en-US" sz="2400" b="1" dirty="0" smtClean="0"/>
              <a:t>注意：在</a:t>
            </a:r>
            <a:r>
              <a:rPr lang="en-US" altLang="zh-CN" sz="2400" b="1" dirty="0" err="1" smtClean="0"/>
              <a:t>vue</a:t>
            </a:r>
            <a:r>
              <a:rPr lang="en-US" altLang="zh-CN" sz="2400" b="1" dirty="0" smtClean="0"/>
              <a:t>-cli</a:t>
            </a:r>
            <a:r>
              <a:rPr lang="zh-CN" altLang="en-US" sz="2400" b="1" dirty="0" smtClean="0"/>
              <a:t>中已经包含了</a:t>
            </a:r>
            <a:r>
              <a:rPr lang="en-US" altLang="zh-CN" sz="2400" b="1" dirty="0" err="1" smtClean="0"/>
              <a:t>vue</a:t>
            </a:r>
            <a:r>
              <a:rPr lang="en-US" altLang="zh-CN" sz="2400" b="1" dirty="0" smtClean="0"/>
              <a:t>-router</a:t>
            </a:r>
            <a:r>
              <a:rPr lang="zh-CN" altLang="en-US" sz="2400" b="1" dirty="0" smtClean="0"/>
              <a:t>，不需要再安装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</a:t>
            </a:r>
            <a:r>
              <a:rPr lang="en-US" altLang="zh-CN" sz="3200" b="1" dirty="0" smtClean="0"/>
              <a:t>-router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51" y="4823494"/>
            <a:ext cx="4279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0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956772"/>
            <a:ext cx="10852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新建</a:t>
            </a:r>
            <a:r>
              <a:rPr lang="en-US" altLang="zh-CN" sz="2400" b="1" dirty="0" err="1" smtClean="0"/>
              <a:t>Test.vue</a:t>
            </a:r>
            <a:r>
              <a:rPr lang="zh-CN" altLang="en-US" sz="2400" b="1" dirty="0" smtClean="0"/>
              <a:t>组件，并在</a:t>
            </a:r>
            <a:r>
              <a:rPr lang="en-US" altLang="zh-CN" sz="2400" b="1" dirty="0" err="1" smtClean="0"/>
              <a:t>App.vue</a:t>
            </a:r>
            <a:r>
              <a:rPr lang="zh-CN" altLang="en-US" sz="2400" b="1" dirty="0" smtClean="0"/>
              <a:t>中配置 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router-link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172" y="2069598"/>
            <a:ext cx="88519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9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956772"/>
            <a:ext cx="108520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ea"/>
              <a:buAutoNum type="circleNumDbPlain"/>
            </a:pPr>
            <a:r>
              <a:rPr lang="en-US" altLang="zh-CN" sz="2400" b="1" dirty="0" err="1" smtClean="0"/>
              <a:t>App.vue</a:t>
            </a:r>
            <a:endParaRPr lang="en-US" altLang="zh-CN" sz="2400" b="1" dirty="0" smtClean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 smtClean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 smtClean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/>
          </a:p>
          <a:p>
            <a:pPr marL="457200" indent="-457200">
              <a:buFont typeface="+mj-ea"/>
              <a:buAutoNum type="circleNumDbPlain"/>
            </a:pPr>
            <a:endParaRPr lang="en-US" altLang="zh-CN" sz="2400" b="1" dirty="0" smtClean="0"/>
          </a:p>
          <a:p>
            <a:pPr marL="457200" indent="-457200">
              <a:buFont typeface="+mj-ea"/>
              <a:buAutoNum type="circleNumDbPlain"/>
            </a:pPr>
            <a:r>
              <a:rPr lang="en-US" altLang="zh-CN" sz="2400" b="1" dirty="0" err="1" smtClean="0"/>
              <a:t>Test.vue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784885" y="248694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子路由</a:t>
            </a:r>
            <a:r>
              <a:rPr lang="zh-CN" altLang="en-US" sz="3200" b="1" dirty="0"/>
              <a:t>（</a:t>
            </a:r>
            <a:r>
              <a:rPr lang="en-US" altLang="zh-CN" sz="3200" b="1" dirty="0" smtClean="0"/>
              <a:t>1</a:t>
            </a:r>
            <a:r>
              <a:rPr lang="zh-CN" altLang="en-US" sz="3200" b="1" dirty="0"/>
              <a:t>）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879" y="1507799"/>
            <a:ext cx="8585200" cy="1625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547" y="3946746"/>
            <a:ext cx="62865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18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4718</TotalTime>
  <Words>730</Words>
  <Application>Microsoft Macintosh PowerPoint</Application>
  <PresentationFormat>宽屏</PresentationFormat>
  <Paragraphs>132</Paragraphs>
  <Slides>33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2" baseType="lpstr">
      <vt:lpstr>Calibri</vt:lpstr>
      <vt:lpstr>Calibri Light</vt:lpstr>
      <vt:lpstr>STXingkai</vt:lpstr>
      <vt:lpstr>Wingdings</vt:lpstr>
      <vt:lpstr>黑体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谢成</cp:lastModifiedBy>
  <cp:revision>388</cp:revision>
  <cp:lastPrinted>2017-11-19T02:10:59Z</cp:lastPrinted>
  <dcterms:created xsi:type="dcterms:W3CDTF">2016-08-11T08:15:00Z</dcterms:created>
  <dcterms:modified xsi:type="dcterms:W3CDTF">2018-02-01T02:13:06Z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